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338" r:id="rId2"/>
    <p:sldId id="336" r:id="rId3"/>
    <p:sldId id="339" r:id="rId4"/>
    <p:sldId id="340" r:id="rId5"/>
    <p:sldId id="341" r:id="rId6"/>
    <p:sldId id="342" r:id="rId7"/>
    <p:sldId id="343" r:id="rId8"/>
    <p:sldId id="34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19FFC3"/>
    <a:srgbClr val="9ED561"/>
    <a:srgbClr val="80C535"/>
    <a:srgbClr val="2CCA20"/>
    <a:srgbClr val="25A91B"/>
    <a:srgbClr val="00C491"/>
    <a:srgbClr val="00CC99"/>
    <a:srgbClr val="CC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4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383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246C6-B264-48F4-AF36-EDB876C93D0B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13846-5E73-4C8F-B283-A1E265F372C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7359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69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8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8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3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13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40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4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9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5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0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29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874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1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06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7599AE8-577F-46E2-BF3B-F8C640501455}"/>
              </a:ext>
            </a:extLst>
          </p:cNvPr>
          <p:cNvSpPr txBox="1"/>
          <p:nvPr/>
        </p:nvSpPr>
        <p:spPr>
          <a:xfrm>
            <a:off x="3615612" y="1861152"/>
            <a:ext cx="45160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تطبيقات حاسبة 1</a:t>
            </a:r>
          </a:p>
          <a:p>
            <a:pPr algn="ctr"/>
            <a:r>
              <a:rPr lang="ar-IQ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المرحلة الثانية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ecoType Naskh" panose="0201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A9A4448-5C0E-49F6-8472-861924D98E27}"/>
              </a:ext>
            </a:extLst>
          </p:cNvPr>
          <p:cNvSpPr txBox="1"/>
          <p:nvPr/>
        </p:nvSpPr>
        <p:spPr>
          <a:xfrm>
            <a:off x="2656892" y="3833947"/>
            <a:ext cx="6097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1000"/>
              </a:spcAft>
            </a:pPr>
            <a:r>
              <a:rPr lang="ar-IQ" sz="40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البرمجة بلغة الفورتران</a:t>
            </a:r>
            <a:endParaRPr lang="en-US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DecoType Naskh" panose="0201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9F57031-9659-4832-B085-381DA67E4044}"/>
              </a:ext>
            </a:extLst>
          </p:cNvPr>
          <p:cNvSpPr txBox="1"/>
          <p:nvPr/>
        </p:nvSpPr>
        <p:spPr>
          <a:xfrm>
            <a:off x="7757627" y="609067"/>
            <a:ext cx="4434373" cy="1451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spcBef>
                <a:spcPts val="0"/>
              </a:spcBef>
              <a:spcAft>
                <a:spcPts val="1000"/>
              </a:spcAft>
            </a:pPr>
            <a:r>
              <a:rPr lang="ar-IQ" sz="4000" b="1" dirty="0"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جامعة ديالى/كلية الهندسة</a:t>
            </a:r>
          </a:p>
          <a:p>
            <a:pPr marL="0" marR="0" algn="r" rtl="1">
              <a:spcBef>
                <a:spcPts val="0"/>
              </a:spcBef>
              <a:spcAft>
                <a:spcPts val="1000"/>
              </a:spcAft>
            </a:pPr>
            <a:r>
              <a:rPr lang="ar-IQ" sz="4000" b="1" dirty="0"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قسم الهندسة المدنية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03553B4-93BD-4189-99E6-6FFBD0FE2C84}"/>
              </a:ext>
            </a:extLst>
          </p:cNvPr>
          <p:cNvSpPr txBox="1"/>
          <p:nvPr/>
        </p:nvSpPr>
        <p:spPr>
          <a:xfrm>
            <a:off x="2651450" y="4891417"/>
            <a:ext cx="6097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1000"/>
              </a:spcAft>
            </a:pPr>
            <a:r>
              <a:rPr lang="ar-IQ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المحاضرة  8</a:t>
            </a:r>
            <a:r>
              <a:rPr lang="ar-IQ" sz="4000" b="1" i="1" dirty="0"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 </a:t>
            </a:r>
            <a:r>
              <a:rPr lang="en-US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 </a:t>
            </a:r>
            <a:r>
              <a:rPr lang="ar-IQ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DecoType Naskh Variants" panose="0201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520640E-E563-4CCA-8A28-DC6A9375505F}"/>
              </a:ext>
            </a:extLst>
          </p:cNvPr>
          <p:cNvSpPr txBox="1"/>
          <p:nvPr/>
        </p:nvSpPr>
        <p:spPr>
          <a:xfrm>
            <a:off x="10320867" y="5391638"/>
            <a:ext cx="187113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إعداد:-</a:t>
            </a:r>
          </a:p>
          <a:p>
            <a:pPr algn="r"/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م.د.جنان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لفته عباس</a:t>
            </a:r>
          </a:p>
          <a:p>
            <a:pPr algn="r"/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م.م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. غسان منذر علي</a:t>
            </a:r>
          </a:p>
        </p:txBody>
      </p:sp>
    </p:spTree>
    <p:extLst>
      <p:ext uri="{BB962C8B-B14F-4D97-AF65-F5344CB8AC3E}">
        <p14:creationId xmlns:p14="http://schemas.microsoft.com/office/powerpoint/2010/main" val="2864865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47">
                <a:extLst>
                  <a:ext uri="{FF2B5EF4-FFF2-40B4-BE49-F238E27FC236}">
                    <a16:creationId xmlns:a16="http://schemas.microsoft.com/office/drawing/2014/main" xmlns="" id="{EDF47B8B-73D4-437B-8438-2194AA844A21}"/>
                  </a:ext>
                </a:extLst>
              </p:cNvPr>
              <p:cNvSpPr txBox="1"/>
              <p:nvPr/>
            </p:nvSpPr>
            <p:spPr>
              <a:xfrm>
                <a:off x="0" y="571732"/>
                <a:ext cx="12192000" cy="1462341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1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Example(2): ): write program to find the magnitude of matrix  multiplication A(2,3)and B(3,4)?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𝐴</m:t>
                      </m:r>
                      <m:d>
                        <m:dPr>
                          <m:ctrlPr>
                            <a:rPr lang="en-US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∗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𝐵</m:t>
                      </m:r>
                      <m:d>
                        <m:dPr>
                          <m:ctrlPr>
                            <a:rPr lang="en-US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𝐶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4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)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32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25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30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98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76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96</m:t>
                                </m:r>
                              </m:e>
                              <m:e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59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 Box 47">
                <a:extLst>
                  <a:ext uri="{FF2B5EF4-FFF2-40B4-BE49-F238E27FC236}">
                    <a16:creationId xmlns:a16="http://schemas.microsoft.com/office/drawing/2014/main" id="{EDF47B8B-73D4-437B-8438-2194AA844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1732"/>
                <a:ext cx="12192000" cy="1462341"/>
              </a:xfrm>
              <a:prstGeom prst="rect">
                <a:avLst/>
              </a:prstGeom>
              <a:blipFill>
                <a:blip r:embed="rId2"/>
                <a:stretch>
                  <a:fillRect l="-400" t="-2075"/>
                </a:stretch>
              </a:blipFill>
              <a:ln w="63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Box 50">
            <a:extLst>
              <a:ext uri="{FF2B5EF4-FFF2-40B4-BE49-F238E27FC236}">
                <a16:creationId xmlns:a16="http://schemas.microsoft.com/office/drawing/2014/main" xmlns="" id="{52DF5925-BD6C-4B15-9762-4AC3544DBE7C}"/>
              </a:ext>
            </a:extLst>
          </p:cNvPr>
          <p:cNvSpPr txBox="1"/>
          <p:nvPr/>
        </p:nvSpPr>
        <p:spPr>
          <a:xfrm>
            <a:off x="0" y="1840152"/>
            <a:ext cx="6027420" cy="5003852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Solution: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matrix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Integer, Dimension(1:2,1:3)::A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Integer, Dimension(1:3,1:4)::B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Integer, Dimension(1:2,1:4)::C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Integer::I,J,K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 “input the matrix A”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Read*,((A(I,J),J=1,3),I=1,2)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 “input the matrix B”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Read*,((B(I,J),J=1,4),I=1,3)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 “the matrix C”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6317741-314D-4559-A3CD-8D789A9518CA}"/>
              </a:ext>
            </a:extLst>
          </p:cNvPr>
          <p:cNvSpPr txBox="1"/>
          <p:nvPr/>
        </p:nvSpPr>
        <p:spPr>
          <a:xfrm>
            <a:off x="8791770" y="1671306"/>
            <a:ext cx="3468654" cy="5172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I=1,2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J=1,4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C(I,J)=0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K=1,3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C(I,J)=C(I,J)+A(I,K)*B(K,I)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I=1,2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Print*,(C(I,J),J=1,4)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program matrix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484851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51">
                <a:extLst>
                  <a:ext uri="{FF2B5EF4-FFF2-40B4-BE49-F238E27FC236}">
                    <a16:creationId xmlns:a16="http://schemas.microsoft.com/office/drawing/2014/main" xmlns="" id="{1DFC415E-6723-4676-BBB6-1238C2B83A17}"/>
                  </a:ext>
                </a:extLst>
              </p:cNvPr>
              <p:cNvSpPr txBox="1"/>
              <p:nvPr/>
            </p:nvSpPr>
            <p:spPr>
              <a:xfrm>
                <a:off x="0" y="541176"/>
                <a:ext cx="12260424" cy="5579706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1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Example(3): write a program to integrate two array A and B in array C as following?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A                      B                             C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i="1">
                            <a:effectLst/>
                            <a:latin typeface="Cambria Math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i="1">
                            <a:effectLst/>
                            <a:latin typeface="Cambria Math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i="1">
                            <a:effectLst/>
                            <a:latin typeface="Cambria Math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>
                                      <a:effectLst/>
                                      <a:latin typeface="Cambria Math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𝑏</m:t>
                                    </m:r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𝑏</m:t>
                                    </m:r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4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𝑎</m:t>
                                    </m:r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5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 Box 51">
                <a:extLst>
                  <a:ext uri="{FF2B5EF4-FFF2-40B4-BE49-F238E27FC236}">
                    <a16:creationId xmlns:a16="http://schemas.microsoft.com/office/drawing/2014/main" id="{1DFC415E-6723-4676-BBB6-1238C2B83A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41176"/>
                <a:ext cx="12260424" cy="5579706"/>
              </a:xfrm>
              <a:prstGeom prst="rect">
                <a:avLst/>
              </a:prstGeom>
              <a:blipFill>
                <a:blip r:embed="rId2"/>
                <a:stretch>
                  <a:fillRect l="-497" t="-546"/>
                </a:stretch>
              </a:blipFill>
              <a:ln w="63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113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xmlns="" id="{C7A2D378-C2F7-495A-9B9B-C0FB0C2EAB7B}"/>
              </a:ext>
            </a:extLst>
          </p:cNvPr>
          <p:cNvSpPr txBox="1"/>
          <p:nvPr/>
        </p:nvSpPr>
        <p:spPr>
          <a:xfrm>
            <a:off x="0" y="482860"/>
            <a:ext cx="5661660" cy="6375140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Solution: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Q3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Implicit none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Real, Dimension(1:6)::A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Real, Dimension(1:6)::B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Real, Dimension(1:12)::C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Integer:: I,J,K,L,M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I=1,6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Print*,”input A”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Read*,A(I)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J=1,6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Print*,”input B”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Read*,B(J)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FA45A40-BAC9-4848-B662-B9127FA9ADD6}"/>
              </a:ext>
            </a:extLst>
          </p:cNvPr>
          <p:cNvSpPr txBox="1"/>
          <p:nvPr/>
        </p:nvSpPr>
        <p:spPr>
          <a:xfrm>
            <a:off x="7039947" y="634305"/>
            <a:ext cx="6130212" cy="2566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L=0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K=1,12,2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L=L+1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C(K)=A(L)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C(K+1)=B(L)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</p:txBody>
      </p:sp>
      <p:sp>
        <p:nvSpPr>
          <p:cNvPr id="5" name="Text Box 53">
            <a:extLst>
              <a:ext uri="{FF2B5EF4-FFF2-40B4-BE49-F238E27FC236}">
                <a16:creationId xmlns:a16="http://schemas.microsoft.com/office/drawing/2014/main" xmlns="" id="{29A353D9-764A-47F8-A06D-C7B6CC85ECF8}"/>
              </a:ext>
            </a:extLst>
          </p:cNvPr>
          <p:cNvSpPr txBox="1"/>
          <p:nvPr/>
        </p:nvSpPr>
        <p:spPr>
          <a:xfrm>
            <a:off x="7039947" y="3200905"/>
            <a:ext cx="4688633" cy="174949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M=1,12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Print*,”C(M)=”,C(M)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program Q3</a:t>
            </a:r>
          </a:p>
        </p:txBody>
      </p:sp>
    </p:spTree>
    <p:extLst>
      <p:ext uri="{BB962C8B-B14F-4D97-AF65-F5344CB8AC3E}">
        <p14:creationId xmlns:p14="http://schemas.microsoft.com/office/powerpoint/2010/main" val="394331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4">
            <a:extLst>
              <a:ext uri="{FF2B5EF4-FFF2-40B4-BE49-F238E27FC236}">
                <a16:creationId xmlns:a16="http://schemas.microsoft.com/office/drawing/2014/main" xmlns="" id="{4BECEDE3-3B34-4DEB-89AC-952004692D7B}"/>
              </a:ext>
            </a:extLst>
          </p:cNvPr>
          <p:cNvSpPr txBox="1"/>
          <p:nvPr/>
        </p:nvSpPr>
        <p:spPr>
          <a:xfrm>
            <a:off x="0" y="555637"/>
            <a:ext cx="12192000" cy="685333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Example(4): write program to print student name and his average foe six marks after reading the name for each students and his degrees to eight students?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" name="Text Box 55">
            <a:extLst>
              <a:ext uri="{FF2B5EF4-FFF2-40B4-BE49-F238E27FC236}">
                <a16:creationId xmlns:a16="http://schemas.microsoft.com/office/drawing/2014/main" xmlns="" id="{9B9C200C-D8D3-4D8C-BA80-A98BF24BE57E}"/>
              </a:ext>
            </a:extLst>
          </p:cNvPr>
          <p:cNvSpPr txBox="1"/>
          <p:nvPr/>
        </p:nvSpPr>
        <p:spPr>
          <a:xfrm>
            <a:off x="0" y="1356360"/>
            <a:ext cx="5775960" cy="550164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Solution: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Q4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Implicit none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Real, Dimension (1:6)::M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Character(Len=9), Dimension(1:8)::A$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Real, Dimension (1:8)::average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Real::Sum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Integer::I,J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I=1,8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 =0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Print*,”input A$”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Read*,M(J)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25C391-5E24-4122-B368-98F056A76D09}"/>
              </a:ext>
            </a:extLst>
          </p:cNvPr>
          <p:cNvSpPr txBox="1"/>
          <p:nvPr/>
        </p:nvSpPr>
        <p:spPr>
          <a:xfrm>
            <a:off x="6864999" y="1554501"/>
            <a:ext cx="5327001" cy="29985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 =Sum +M(J)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Average (I)=Sum/6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Print*,”A$(I)=”,A$(I)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Print*,”Average(I)=”,Average(I)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program Q4</a:t>
            </a:r>
          </a:p>
        </p:txBody>
      </p:sp>
    </p:spTree>
    <p:extLst>
      <p:ext uri="{BB962C8B-B14F-4D97-AF65-F5344CB8AC3E}">
        <p14:creationId xmlns:p14="http://schemas.microsoft.com/office/powerpoint/2010/main" val="3957053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56">
                <a:extLst>
                  <a:ext uri="{FF2B5EF4-FFF2-40B4-BE49-F238E27FC236}">
                    <a16:creationId xmlns:a16="http://schemas.microsoft.com/office/drawing/2014/main" xmlns="" id="{640B7A3E-41AA-4468-B1E6-0A6A16CB30D5}"/>
                  </a:ext>
                </a:extLst>
              </p:cNvPr>
              <p:cNvSpPr txBox="1"/>
              <p:nvPr/>
            </p:nvSpPr>
            <p:spPr>
              <a:xfrm>
                <a:off x="0" y="598326"/>
                <a:ext cx="12192000" cy="1389094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txBody>
              <a:bodyPr rot="0" spcFirstLastPara="0" vert="horz" wrap="square" lIns="91440" tIns="45720" rIns="91440" bIns="45720" numCol="1" spcCol="0" rtlCol="1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Example(5): write program to find the array C, it’s elements represent sum of each row of array B(3,4)?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𝐵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m>
                        <m:mPr>
                          <m:mcs>
                            <m:mc>
                              <m:mcPr>
                                <m:count m:val="4"/>
                                <m:mcJc m:val="center"/>
                              </m:mcPr>
                            </m:mc>
                          </m:mcs>
                          <m:ctrlPr>
                            <a:rPr lang="en-US" sz="20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mPr>
                        <m:m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6</m:t>
                            </m:r>
                          </m:e>
                        </m:mr>
                        <m:m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5</m:t>
                            </m:r>
                          </m: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7</m:t>
                            </m:r>
                          </m: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5</m:t>
                            </m:r>
                          </m: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4</m:t>
                            </m:r>
                          </m:e>
                        </m:mr>
                      </m:m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 Box 56">
                <a:extLst>
                  <a:ext uri="{FF2B5EF4-FFF2-40B4-BE49-F238E27FC236}">
                    <a16:creationId xmlns:a16="http://schemas.microsoft.com/office/drawing/2014/main" id="{640B7A3E-41AA-4468-B1E6-0A6A16CB30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98326"/>
                <a:ext cx="12192000" cy="1389094"/>
              </a:xfrm>
              <a:prstGeom prst="rect">
                <a:avLst/>
              </a:prstGeom>
              <a:blipFill>
                <a:blip r:embed="rId2"/>
                <a:stretch>
                  <a:fillRect l="-500" t="-1747"/>
                </a:stretch>
              </a:blipFill>
              <a:ln w="63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Box 57">
            <a:extLst>
              <a:ext uri="{FF2B5EF4-FFF2-40B4-BE49-F238E27FC236}">
                <a16:creationId xmlns:a16="http://schemas.microsoft.com/office/drawing/2014/main" xmlns="" id="{89398009-7D0D-440B-8253-C071AA142CA4}"/>
              </a:ext>
            </a:extLst>
          </p:cNvPr>
          <p:cNvSpPr txBox="1"/>
          <p:nvPr/>
        </p:nvSpPr>
        <p:spPr>
          <a:xfrm>
            <a:off x="0" y="2037786"/>
            <a:ext cx="5646420" cy="487058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Solution: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Q5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Implicit none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Integer, Dimension(1:3,1:4)::B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Integer, Dimension(1:3)::C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Integer::I,J,K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Print*,”input the matrix B”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Read*,((B(I,J),J=1:4),I=1,3)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I=1,3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C(I)=0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J=1,4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C7BC04D-5D67-4EC5-9294-DF1392EB28A8}"/>
              </a:ext>
            </a:extLst>
          </p:cNvPr>
          <p:cNvSpPr txBox="1"/>
          <p:nvPr/>
        </p:nvSpPr>
        <p:spPr>
          <a:xfrm>
            <a:off x="6986296" y="2037786"/>
            <a:ext cx="5205704" cy="30131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C(I)=C(I)+B(I,J)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K=1,3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Print*,”C(K)=”,C(K)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Do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program Q5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29382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08F6E7E-9835-43F8-8B0D-B36109E4FAF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44894" y="676470"/>
            <a:ext cx="10702212" cy="550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876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29934D3-9348-497F-BE10-2FBB28FBF5F5}"/>
              </a:ext>
            </a:extLst>
          </p:cNvPr>
          <p:cNvSpPr txBox="1"/>
          <p:nvPr/>
        </p:nvSpPr>
        <p:spPr>
          <a:xfrm>
            <a:off x="3492760" y="4417739"/>
            <a:ext cx="451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7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شكرا لأصغائكم</a:t>
            </a:r>
            <a:endParaRPr lang="en-US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ecoType Naskh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182685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10046</TotalTime>
  <Words>598</Words>
  <Application>Microsoft Office PowerPoint</Application>
  <PresentationFormat>مخصص</PresentationFormat>
  <Paragraphs>113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Dividend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ghassan_m_ali@yahoo.com</dc:creator>
  <cp:lastModifiedBy>IK</cp:lastModifiedBy>
  <cp:revision>150</cp:revision>
  <dcterms:created xsi:type="dcterms:W3CDTF">2020-11-22T07:44:38Z</dcterms:created>
  <dcterms:modified xsi:type="dcterms:W3CDTF">2020-12-16T15:12:26Z</dcterms:modified>
</cp:coreProperties>
</file>